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031" r:id="rId1"/>
  </p:sldMasterIdLst>
  <p:notesMasterIdLst>
    <p:notesMasterId r:id="rId16"/>
  </p:notesMasterIdLst>
  <p:sldIdLst>
    <p:sldId id="256" r:id="rId2"/>
    <p:sldId id="264" r:id="rId3"/>
    <p:sldId id="259" r:id="rId4"/>
    <p:sldId id="257" r:id="rId5"/>
    <p:sldId id="260" r:id="rId6"/>
    <p:sldId id="258" r:id="rId7"/>
    <p:sldId id="263" r:id="rId8"/>
    <p:sldId id="261" r:id="rId9"/>
    <p:sldId id="262" r:id="rId10"/>
    <p:sldId id="267" r:id="rId11"/>
    <p:sldId id="268" r:id="rId12"/>
    <p:sldId id="269" r:id="rId13"/>
    <p:sldId id="265" r:id="rId14"/>
    <p:sldId id="266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61"/>
    <p:restoredTop sz="94643"/>
  </p:normalViewPr>
  <p:slideViewPr>
    <p:cSldViewPr snapToGrid="0" snapToObjects="1">
      <p:cViewPr varScale="1">
        <p:scale>
          <a:sx n="118" d="100"/>
          <a:sy n="118" d="100"/>
        </p:scale>
        <p:origin x="216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215387-4CA7-BE46-8B46-BA5CFED08983}" type="datetimeFigureOut">
              <a:rPr lang="en-US" smtClean="0"/>
              <a:t>7/26/17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D4C52B-63B2-D449-BAFA-0D0ECDF1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6134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="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spc="3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smtClean="0"/>
              <a:pPr/>
              <a:t>7/26/17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smtClean="0"/>
              <a:pPr/>
              <a:t>7/26/17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smtClean="0"/>
              <a:pPr/>
              <a:t>7/26/17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smtClean="0"/>
              <a:pPr/>
              <a:t>7/26/17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 spc="3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smtClean="0"/>
              <a:pPr/>
              <a:t>7/26/17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smtClean="0"/>
              <a:pPr/>
              <a:t>7/26/17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21606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21606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smtClean="0"/>
              <a:pPr/>
              <a:t>7/26/17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smtClean="0"/>
              <a:pPr/>
              <a:t>7/26/17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smtClean="0"/>
              <a:pPr/>
              <a:t>7/26/17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1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smtClean="0"/>
              <a:pPr/>
              <a:t>7/26/17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1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smtClean="0"/>
              <a:pPr/>
              <a:t>7/26/17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262393"/>
            <a:ext cx="9692640" cy="1428929"/>
          </a:xfrm>
          <a:prstGeom prst="rect">
            <a:avLst/>
          </a:prstGeom>
        </p:spPr>
        <p:txBody>
          <a:bodyPr vert="horz" lIns="91440" tIns="27432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</a:lstStyle>
          <a:p>
            <a:fld id="{09B482E8-6E0E-1B4F-B1FD-C69DB9E858D9}" type="datetimeFigureOut">
              <a:rPr lang="en-US" smtClean="0"/>
              <a:pPr/>
              <a:t>7/26/17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15693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32" r:id="rId1"/>
    <p:sldLayoutId id="2147484033" r:id="rId2"/>
    <p:sldLayoutId id="2147484034" r:id="rId3"/>
    <p:sldLayoutId id="2147484035" r:id="rId4"/>
    <p:sldLayoutId id="2147484036" r:id="rId5"/>
    <p:sldLayoutId id="2147484037" r:id="rId6"/>
    <p:sldLayoutId id="2147484038" r:id="rId7"/>
    <p:sldLayoutId id="2147484039" r:id="rId8"/>
    <p:sldLayoutId id="2147484040" r:id="rId9"/>
    <p:sldLayoutId id="2147484041" r:id="rId10"/>
    <p:sldLayoutId id="2147484042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 spc="-5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2000" kern="1200" spc="1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learn.adafruit.com/adafruit-arduino-lesson-2-leds/overview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5.tiff"/><Relationship Id="rId5" Type="http://schemas.openxmlformats.org/officeDocument/2006/relationships/image" Target="../media/image6.tiff"/><Relationship Id="rId6" Type="http://schemas.openxmlformats.org/officeDocument/2006/relationships/image" Target="../media/image7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amzn.com/B017SCDJ64" TargetMode="External"/><Relationship Id="rId4" Type="http://schemas.openxmlformats.org/officeDocument/2006/relationships/hyperlink" Target="http://arduino.cc/" TargetMode="External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Introduction to Arduinos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By Crystal Hess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47982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Resistors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Learn how </a:t>
            </a:r>
            <a:r>
              <a:rPr lang="en-US" dirty="0"/>
              <a:t>to change the brightness of an LED by using different values of resistor</a:t>
            </a:r>
            <a:r>
              <a:rPr lang="en-US" dirty="0" smtClean="0"/>
              <a:t>.</a:t>
            </a:r>
          </a:p>
          <a:p>
            <a:r>
              <a:rPr lang="en-US" dirty="0">
                <a:hlinkClick r:id="rId2"/>
              </a:rPr>
              <a:t>https://learn.adafruit.com/adafruit-arduino-lesson-2-leds/overview</a:t>
            </a:r>
            <a:r>
              <a:rPr lang="en-US" dirty="0"/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70451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3192" y="1109309"/>
            <a:ext cx="5451627" cy="4606624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420464" y="365760"/>
            <a:ext cx="4534047" cy="1325562"/>
          </a:xfrm>
        </p:spPr>
        <p:txBody>
          <a:bodyPr vert="horz" lIns="91440" tIns="27432" rIns="91440" bIns="45720" rtlCol="0" anchor="b">
            <a:normAutofit/>
          </a:bodyPr>
          <a:lstStyle/>
          <a:p>
            <a:r>
              <a:rPr lang="en-US" dirty="0"/>
              <a:t>Resistor Color Code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6420463" y="1828800"/>
            <a:ext cx="4572002" cy="4351337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1300" dirty="0"/>
              <a:t>The resistor color code works like this, for resistors like this with three colored stripes and then a gold stripe at one end.</a:t>
            </a:r>
            <a:br>
              <a:rPr lang="en-US" sz="1300" dirty="0"/>
            </a:br>
            <a:r>
              <a:rPr lang="en-US" sz="1300" dirty="0"/>
              <a:t/>
            </a:r>
            <a:br>
              <a:rPr lang="en-US" sz="1300" dirty="0"/>
            </a:br>
            <a:r>
              <a:rPr lang="en-US" sz="1300" dirty="0"/>
              <a:t>Each color has a number, as follows:</a:t>
            </a:r>
          </a:p>
          <a:p>
            <a:pPr lvl="1">
              <a:lnSpc>
                <a:spcPct val="80000"/>
              </a:lnSpc>
            </a:pPr>
            <a:r>
              <a:rPr lang="en-US" sz="1300" dirty="0"/>
              <a:t>Black 0</a:t>
            </a:r>
          </a:p>
          <a:p>
            <a:pPr lvl="1">
              <a:lnSpc>
                <a:spcPct val="80000"/>
              </a:lnSpc>
            </a:pPr>
            <a:r>
              <a:rPr lang="en-US" sz="1300" dirty="0"/>
              <a:t>Brown 1</a:t>
            </a:r>
          </a:p>
          <a:p>
            <a:pPr lvl="1">
              <a:lnSpc>
                <a:spcPct val="80000"/>
              </a:lnSpc>
            </a:pPr>
            <a:r>
              <a:rPr lang="en-US" sz="1300" dirty="0"/>
              <a:t>Red 2</a:t>
            </a:r>
          </a:p>
          <a:p>
            <a:pPr lvl="1">
              <a:lnSpc>
                <a:spcPct val="80000"/>
              </a:lnSpc>
            </a:pPr>
            <a:r>
              <a:rPr lang="en-US" sz="1300" dirty="0"/>
              <a:t>Orange 3</a:t>
            </a:r>
          </a:p>
          <a:p>
            <a:pPr lvl="1">
              <a:lnSpc>
                <a:spcPct val="80000"/>
              </a:lnSpc>
            </a:pPr>
            <a:r>
              <a:rPr lang="en-US" sz="1300" dirty="0"/>
              <a:t>Yellow 4</a:t>
            </a:r>
          </a:p>
          <a:p>
            <a:pPr lvl="1">
              <a:lnSpc>
                <a:spcPct val="80000"/>
              </a:lnSpc>
            </a:pPr>
            <a:r>
              <a:rPr lang="en-US" sz="1300" dirty="0"/>
              <a:t>Green 5</a:t>
            </a:r>
          </a:p>
          <a:p>
            <a:pPr lvl="1">
              <a:lnSpc>
                <a:spcPct val="80000"/>
              </a:lnSpc>
            </a:pPr>
            <a:r>
              <a:rPr lang="en-US" sz="1300" dirty="0"/>
              <a:t>Blue 6</a:t>
            </a:r>
          </a:p>
          <a:p>
            <a:pPr lvl="1">
              <a:lnSpc>
                <a:spcPct val="80000"/>
              </a:lnSpc>
            </a:pPr>
            <a:r>
              <a:rPr lang="en-US" sz="1300" dirty="0"/>
              <a:t>Purple 7</a:t>
            </a:r>
          </a:p>
          <a:p>
            <a:pPr lvl="1">
              <a:lnSpc>
                <a:spcPct val="80000"/>
              </a:lnSpc>
            </a:pPr>
            <a:r>
              <a:rPr lang="en-US" sz="1300" dirty="0"/>
              <a:t>Gray 8</a:t>
            </a:r>
          </a:p>
          <a:p>
            <a:pPr lvl="1">
              <a:lnSpc>
                <a:spcPct val="80000"/>
              </a:lnSpc>
            </a:pPr>
            <a:r>
              <a:rPr lang="en-US" sz="1300" dirty="0"/>
              <a:t>White 9</a:t>
            </a:r>
          </a:p>
          <a:p>
            <a:pPr>
              <a:lnSpc>
                <a:spcPct val="80000"/>
              </a:lnSpc>
            </a:pPr>
            <a:r>
              <a:rPr lang="en-US" sz="1300" dirty="0"/>
              <a:t>The first two stripes are the first two digits of the value. The next stripe is the number of zeros that need to come after the first two digits.</a:t>
            </a:r>
          </a:p>
          <a:p>
            <a:pPr lvl="1">
              <a:lnSpc>
                <a:spcPct val="80000"/>
              </a:lnSpc>
            </a:pPr>
            <a:r>
              <a:rPr lang="en-US" sz="1300" dirty="0"/>
              <a:t>A resistor with stripes brown, black, orange is 10 and three zeros so 10,000 Ω in other words 10 kΩ.</a:t>
            </a:r>
          </a:p>
        </p:txBody>
      </p:sp>
    </p:spTree>
    <p:extLst>
      <p:ext uri="{BB962C8B-B14F-4D97-AF65-F5344CB8AC3E}">
        <p14:creationId xmlns:p14="http://schemas.microsoft.com/office/powerpoint/2010/main" val="5356836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Fade Example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97130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</a:t>
            </a:r>
            <a:r>
              <a:rPr lang="en-US" dirty="0" smtClean="0"/>
              <a:t>Fade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dirty="0" smtClean="0"/>
              <a:t>Hardware</a:t>
            </a:r>
          </a:p>
          <a:p>
            <a:pPr lvl="2"/>
            <a:r>
              <a:rPr lang="en-US" dirty="0" smtClean="0"/>
              <a:t>Use the same hardware setup as the Blink example</a:t>
            </a:r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Software</a:t>
            </a:r>
          </a:p>
          <a:p>
            <a:pPr lvl="2"/>
            <a:r>
              <a:rPr lang="en-US" dirty="0" smtClean="0"/>
              <a:t>Open </a:t>
            </a:r>
            <a:r>
              <a:rPr lang="en-US" dirty="0"/>
              <a:t>the </a:t>
            </a:r>
            <a:r>
              <a:rPr lang="en-US" dirty="0" smtClean="0"/>
              <a:t>example Basics </a:t>
            </a:r>
            <a:r>
              <a:rPr lang="en-US" dirty="0" smtClean="0">
                <a:sym typeface="Wingdings"/>
              </a:rPr>
              <a:t> </a:t>
            </a:r>
            <a:r>
              <a:rPr lang="en-US" dirty="0" smtClean="0">
                <a:sym typeface="Wingdings"/>
              </a:rPr>
              <a:t>Fade</a:t>
            </a:r>
            <a:endParaRPr lang="en-US" dirty="0"/>
          </a:p>
          <a:p>
            <a:pPr lvl="2"/>
            <a:r>
              <a:rPr lang="en-US" dirty="0"/>
              <a:t>Upload the </a:t>
            </a:r>
            <a:r>
              <a:rPr lang="en-US" dirty="0" smtClean="0"/>
              <a:t>program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26163" y="3025668"/>
            <a:ext cx="4481512" cy="1957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9838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261872" y="-129503"/>
            <a:ext cx="9692640" cy="1428929"/>
          </a:xfrm>
        </p:spPr>
        <p:txBody>
          <a:bodyPr/>
          <a:lstStyle/>
          <a:p>
            <a:r>
              <a:rPr lang="en-US" dirty="0" smtClean="0"/>
              <a:t>Play with the Code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1261872" y="1436904"/>
            <a:ext cx="8595360" cy="3657610"/>
          </a:xfrm>
        </p:spPr>
        <p:txBody>
          <a:bodyPr>
            <a:normAutofit fontScale="92500" lnSpcReduction="20000"/>
          </a:bodyPr>
          <a:lstStyle/>
          <a:p>
            <a:pPr marL="457200" indent="-457200" fontAlgn="base">
              <a:buFont typeface="+mj-lt"/>
              <a:buAutoNum type="arabicPeriod"/>
            </a:pPr>
            <a:r>
              <a:rPr lang="en-US" dirty="0" smtClean="0"/>
              <a:t>What happens if you try to use pin 13 instead of 9? Test out other pins. Which work and which don’t?</a:t>
            </a:r>
          </a:p>
          <a:p>
            <a:pPr marL="457200" indent="-457200" fontAlgn="base">
              <a:buFont typeface="+mj-lt"/>
              <a:buAutoNum type="arabicPeriod"/>
            </a:pPr>
            <a:r>
              <a:rPr lang="en-US" dirty="0" smtClean="0"/>
              <a:t>What does changing the </a:t>
            </a:r>
            <a:r>
              <a:rPr lang="en-US" b="1" dirty="0" err="1" smtClean="0">
                <a:latin typeface="Courier" charset="0"/>
                <a:ea typeface="Courier" charset="0"/>
                <a:cs typeface="Courier" charset="0"/>
              </a:rPr>
              <a:t>fadeAmount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/>
              <a:t>do</a:t>
            </a:r>
            <a:r>
              <a:rPr lang="en-US" dirty="0" smtClean="0"/>
              <a:t>? </a:t>
            </a:r>
            <a:r>
              <a:rPr lang="en-US" dirty="0" smtClean="0"/>
              <a:t>(Try 1, 10, 25, 255) Why?</a:t>
            </a:r>
          </a:p>
          <a:p>
            <a:pPr marL="0" indent="0" fontAlgn="base">
              <a:buNone/>
            </a:pPr>
            <a:r>
              <a:rPr lang="en-US" dirty="0" smtClean="0"/>
              <a:t>Try this out:</a:t>
            </a:r>
          </a:p>
          <a:p>
            <a:pPr lvl="1" fontAlgn="base"/>
            <a:r>
              <a:rPr lang="en-US" dirty="0" smtClean="0"/>
              <a:t>Open Tools </a:t>
            </a:r>
            <a:r>
              <a:rPr lang="en-US" dirty="0" smtClean="0">
                <a:sym typeface="Wingdings"/>
              </a:rPr>
              <a:t> Serial Monitor</a:t>
            </a:r>
          </a:p>
          <a:p>
            <a:pPr lvl="1" fontAlgn="base"/>
            <a:r>
              <a:rPr lang="en-US" dirty="0" smtClean="0">
                <a:sym typeface="Wingdings"/>
              </a:rPr>
              <a:t>Add </a:t>
            </a:r>
            <a:r>
              <a:rPr lang="en-US" b="1" dirty="0" err="1" smtClean="0">
                <a:latin typeface="Courier" charset="0"/>
                <a:ea typeface="Courier" charset="0"/>
                <a:cs typeface="Courier" charset="0"/>
                <a:sym typeface="Wingdings"/>
              </a:rPr>
              <a:t>Serial.begin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  <a:sym typeface="Wingdings"/>
              </a:rPr>
              <a:t>(9600) </a:t>
            </a:r>
            <a:r>
              <a:rPr lang="en-US" dirty="0" smtClean="0">
                <a:sym typeface="Wingdings"/>
              </a:rPr>
              <a:t>to the end of the 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  <a:sym typeface="Wingdings"/>
              </a:rPr>
              <a:t>setup()</a:t>
            </a:r>
            <a:endParaRPr lang="en-US" dirty="0" smtClean="0">
              <a:sym typeface="Wingdings"/>
            </a:endParaRPr>
          </a:p>
          <a:p>
            <a:pPr lvl="1" fontAlgn="base"/>
            <a:r>
              <a:rPr lang="en-US" dirty="0" smtClean="0">
                <a:sym typeface="Wingdings"/>
              </a:rPr>
              <a:t>Add </a:t>
            </a:r>
            <a:r>
              <a:rPr lang="en-US" b="1" dirty="0" err="1" smtClean="0">
                <a:latin typeface="Courier" charset="0"/>
                <a:ea typeface="Courier" charset="0"/>
                <a:cs typeface="Courier" charset="0"/>
                <a:sym typeface="Wingdings"/>
              </a:rPr>
              <a:t>Serial.println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  <a:sym typeface="Wingdings"/>
              </a:rPr>
              <a:t>(brightness) </a:t>
            </a:r>
            <a:r>
              <a:rPr lang="en-US" dirty="0" smtClean="0">
                <a:sym typeface="Wingdings"/>
              </a:rPr>
              <a:t>at the top of the 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  <a:sym typeface="Wingdings"/>
              </a:rPr>
              <a:t>loop()</a:t>
            </a:r>
            <a:endParaRPr lang="en-US" dirty="0" smtClean="0">
              <a:sym typeface="Wingdings"/>
            </a:endParaRPr>
          </a:p>
          <a:p>
            <a:pPr lvl="1" fontAlgn="base"/>
            <a:r>
              <a:rPr lang="en-US" dirty="0" smtClean="0">
                <a:sym typeface="Wingdings"/>
              </a:rPr>
              <a:t>Load the program and observe what happens</a:t>
            </a:r>
          </a:p>
          <a:p>
            <a:pPr lvl="1" fontAlgn="base"/>
            <a:endParaRPr lang="en-US" dirty="0">
              <a:sym typeface="Wingdings"/>
            </a:endParaRPr>
          </a:p>
          <a:p>
            <a:pPr marL="457200" indent="-457200" fontAlgn="base">
              <a:buFont typeface="+mj-lt"/>
              <a:buAutoNum type="arabicPeriod" startAt="3"/>
            </a:pPr>
            <a:r>
              <a:rPr lang="en-US" dirty="0">
                <a:sym typeface="Wingdings"/>
              </a:rPr>
              <a:t>What does  </a:t>
            </a:r>
            <a:r>
              <a:rPr lang="en-US" b="1" dirty="0">
                <a:latin typeface="Courier" charset="0"/>
                <a:ea typeface="Courier" charset="0"/>
                <a:cs typeface="Courier" charset="0"/>
                <a:sym typeface="Wingdings"/>
              </a:rPr>
              <a:t>if (brightness &lt;= 0 || brightness &gt;= 255) 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  <a:sym typeface="Wingdings"/>
              </a:rPr>
              <a:t> </a:t>
            </a:r>
            <a:r>
              <a:rPr lang="en-US" dirty="0" smtClean="0">
                <a:sym typeface="Wingdings"/>
              </a:rPr>
              <a:t>do?</a:t>
            </a:r>
          </a:p>
          <a:p>
            <a:pPr marL="457200" indent="-457200" fontAlgn="base">
              <a:buFont typeface="+mj-lt"/>
              <a:buAutoNum type="arabicPeriod" startAt="3"/>
            </a:pPr>
            <a:r>
              <a:rPr lang="en-US" dirty="0">
                <a:sym typeface="Wingdings"/>
              </a:rPr>
              <a:t>What does 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  <a:sym typeface="Wingdings"/>
              </a:rPr>
              <a:t>fadeAmount</a:t>
            </a:r>
            <a:r>
              <a:rPr lang="en-US" b="1" dirty="0">
                <a:latin typeface="Courier" charset="0"/>
                <a:ea typeface="Courier" charset="0"/>
                <a:cs typeface="Courier" charset="0"/>
                <a:sym typeface="Wingdings"/>
              </a:rPr>
              <a:t> = -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  <a:sym typeface="Wingdings"/>
              </a:rPr>
              <a:t>fadeAmount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  <a:sym typeface="Wingdings"/>
              </a:rPr>
              <a:t>; </a:t>
            </a:r>
            <a:r>
              <a:rPr lang="en-US" dirty="0" smtClean="0">
                <a:sym typeface="Wingdings"/>
              </a:rPr>
              <a:t>do?</a:t>
            </a:r>
            <a:endParaRPr lang="en-US" dirty="0" smtClean="0">
              <a:sym typeface="Wingdings"/>
            </a:endParaRPr>
          </a:p>
        </p:txBody>
      </p:sp>
      <p:sp>
        <p:nvSpPr>
          <p:cNvPr id="10" name="Title 7"/>
          <p:cNvSpPr txBox="1">
            <a:spLocks/>
          </p:cNvSpPr>
          <p:nvPr/>
        </p:nvSpPr>
        <p:spPr>
          <a:xfrm>
            <a:off x="1261872" y="4442504"/>
            <a:ext cx="9692640" cy="1428929"/>
          </a:xfrm>
          <a:prstGeom prst="rect">
            <a:avLst/>
          </a:prstGeom>
        </p:spPr>
        <p:txBody>
          <a:bodyPr vert="horz" lIns="91440" tIns="27432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spc="-5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Challenge</a:t>
            </a:r>
            <a:endParaRPr lang="en-US" dirty="0"/>
          </a:p>
        </p:txBody>
      </p:sp>
      <p:sp>
        <p:nvSpPr>
          <p:cNvPr id="11" name="Content Placeholder 8"/>
          <p:cNvSpPr txBox="1">
            <a:spLocks/>
          </p:cNvSpPr>
          <p:nvPr/>
        </p:nvSpPr>
        <p:spPr>
          <a:xfrm>
            <a:off x="1261872" y="6008912"/>
            <a:ext cx="8595360" cy="5225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spc="1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en-US" dirty="0" smtClean="0"/>
              <a:t>Make the LED fade out very slowly and then not come back on.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5203279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Goals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is an embedded system?</a:t>
            </a:r>
          </a:p>
          <a:p>
            <a:r>
              <a:rPr lang="en-US" dirty="0" smtClean="0"/>
              <a:t>What is an Arduino?</a:t>
            </a:r>
          </a:p>
          <a:p>
            <a:r>
              <a:rPr lang="en-US" dirty="0" smtClean="0"/>
              <a:t>How to make an LED blink on an </a:t>
            </a:r>
            <a:r>
              <a:rPr lang="en-US" dirty="0" smtClean="0"/>
              <a:t>Arduino</a:t>
            </a:r>
          </a:p>
          <a:p>
            <a:r>
              <a:rPr lang="en-US" dirty="0" smtClean="0"/>
              <a:t>How to make an LED fade on an Arduino</a:t>
            </a:r>
            <a:endParaRPr lang="en-US" dirty="0" smtClean="0"/>
          </a:p>
          <a:p>
            <a:r>
              <a:rPr lang="en-US" dirty="0" smtClean="0"/>
              <a:t>Vocab: Arduino board, bread board, male-male wires, LEDs, compiling a program, uploading a </a:t>
            </a:r>
            <a:r>
              <a:rPr lang="en-US" dirty="0" smtClean="0"/>
              <a:t>program, digital vs analog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11793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"/>
          <a:stretch/>
        </p:blipFill>
        <p:spPr>
          <a:xfrm>
            <a:off x="20" y="10"/>
            <a:ext cx="3555185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37994" y="365760"/>
            <a:ext cx="6977857" cy="1325562"/>
          </a:xfrm>
        </p:spPr>
        <p:txBody>
          <a:bodyPr>
            <a:normAutofit/>
          </a:bodyPr>
          <a:lstStyle/>
          <a:p>
            <a:r>
              <a:rPr lang="en-US" dirty="0"/>
              <a:t>What is an Embedded System?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37994" y="1828800"/>
            <a:ext cx="6977857" cy="4351337"/>
          </a:xfrm>
        </p:spPr>
        <p:txBody>
          <a:bodyPr>
            <a:normAutofit/>
          </a:bodyPr>
          <a:lstStyle/>
          <a:p>
            <a:r>
              <a:rPr lang="en-US" dirty="0"/>
              <a:t>An </a:t>
            </a:r>
            <a:r>
              <a:rPr lang="en-US" b="1" dirty="0"/>
              <a:t>embedded system</a:t>
            </a:r>
            <a:r>
              <a:rPr lang="en-US" dirty="0"/>
              <a:t> is a computer </a:t>
            </a:r>
            <a:r>
              <a:rPr lang="en-US" b="1" dirty="0"/>
              <a:t>system</a:t>
            </a:r>
            <a:r>
              <a:rPr lang="en-US" dirty="0"/>
              <a:t> with a dedicated function within a larger mechanical or electrical </a:t>
            </a:r>
            <a:r>
              <a:rPr lang="en-US" b="1" dirty="0"/>
              <a:t>system</a:t>
            </a:r>
            <a:r>
              <a:rPr lang="en-US" dirty="0"/>
              <a:t>, often with real-time computing constraints. </a:t>
            </a:r>
          </a:p>
          <a:p>
            <a:r>
              <a:rPr lang="en-US" dirty="0"/>
              <a:t>It is </a:t>
            </a:r>
            <a:r>
              <a:rPr lang="en-US" b="1" dirty="0"/>
              <a:t>embedded </a:t>
            </a:r>
            <a:r>
              <a:rPr lang="en-US" dirty="0"/>
              <a:t>as part of a complete device often including hardware and mechanical parts. </a:t>
            </a:r>
          </a:p>
          <a:p>
            <a:r>
              <a:rPr lang="en-US" b="1" dirty="0"/>
              <a:t>Embedded systems</a:t>
            </a:r>
            <a:r>
              <a:rPr lang="en-US" dirty="0"/>
              <a:t> control many devices in common use today.</a:t>
            </a:r>
          </a:p>
        </p:txBody>
      </p:sp>
    </p:spTree>
    <p:extLst>
      <p:ext uri="{BB962C8B-B14F-4D97-AF65-F5344CB8AC3E}">
        <p14:creationId xmlns:p14="http://schemas.microsoft.com/office/powerpoint/2010/main" val="15922639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6" name="Rectangle 1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"/>
          <a:stretch/>
        </p:blipFill>
        <p:spPr>
          <a:xfrm>
            <a:off x="20" y="10"/>
            <a:ext cx="7552924" cy="6857990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7878675" y="640080"/>
            <a:ext cx="3075836" cy="1325562"/>
          </a:xfrm>
        </p:spPr>
        <p:txBody>
          <a:bodyPr vert="horz" lIns="91440" tIns="27432" rIns="91440" bIns="45720" rtlCol="0" anchor="b">
            <a:normAutofit/>
          </a:bodyPr>
          <a:lstStyle/>
          <a:p>
            <a:r>
              <a:rPr lang="en-US" sz="3200" dirty="0"/>
              <a:t>What is an Arduino?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7878675" y="1936955"/>
            <a:ext cx="3075836" cy="4243182"/>
          </a:xfrm>
        </p:spPr>
        <p:txBody>
          <a:bodyPr vert="horz" lIns="91440" tIns="45720" rIns="91440" bIns="45720" rtlCol="0">
            <a:normAutofit/>
          </a:bodyPr>
          <a:lstStyle/>
          <a:p>
            <a:pPr fontAlgn="base"/>
            <a:endParaRPr lang="en-US" sz="1600" dirty="0" smtClean="0"/>
          </a:p>
          <a:p>
            <a:pPr fontAlgn="base"/>
            <a:r>
              <a:rPr lang="en-US" sz="1600" dirty="0" smtClean="0"/>
              <a:t>A </a:t>
            </a:r>
            <a:r>
              <a:rPr lang="en-US" sz="1600" dirty="0"/>
              <a:t>small computer on a single chip </a:t>
            </a:r>
          </a:p>
          <a:p>
            <a:pPr lvl="1" fontAlgn="base"/>
            <a:r>
              <a:rPr lang="en-US" sz="1600" dirty="0"/>
              <a:t>containing a processor, memory, and input/output</a:t>
            </a:r>
          </a:p>
          <a:p>
            <a:pPr fontAlgn="base"/>
            <a:r>
              <a:rPr lang="en-US" sz="1600" dirty="0"/>
              <a:t>Typically "</a:t>
            </a:r>
            <a:r>
              <a:rPr lang="en-US" sz="1600" b="1" dirty="0"/>
              <a:t>embedded</a:t>
            </a:r>
            <a:r>
              <a:rPr lang="en-US" sz="1600" dirty="0"/>
              <a:t>" inside some device that </a:t>
            </a:r>
            <a:r>
              <a:rPr lang="en-US" sz="1600" dirty="0" smtClean="0"/>
              <a:t>it controls </a:t>
            </a:r>
            <a:endParaRPr lang="en-US" sz="1600" dirty="0"/>
          </a:p>
          <a:p>
            <a:pPr fontAlgn="base"/>
            <a:r>
              <a:rPr lang="en-US" sz="1600" dirty="0"/>
              <a:t>S</a:t>
            </a:r>
            <a:r>
              <a:rPr lang="en-US" sz="1600" dirty="0" smtClean="0"/>
              <a:t>mall </a:t>
            </a:r>
            <a:r>
              <a:rPr lang="en-US" sz="1600" dirty="0"/>
              <a:t>and low cost</a:t>
            </a:r>
          </a:p>
        </p:txBody>
      </p:sp>
    </p:spTree>
    <p:extLst>
      <p:ext uri="{BB962C8B-B14F-4D97-AF65-F5344CB8AC3E}">
        <p14:creationId xmlns:p14="http://schemas.microsoft.com/office/powerpoint/2010/main" val="15663711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4329" y="0"/>
            <a:ext cx="4228719" cy="337389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02353" y="3373891"/>
            <a:ext cx="3484109" cy="348410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574267" y="0"/>
            <a:ext cx="3717561" cy="337389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42295" y="3373890"/>
            <a:ext cx="4645478" cy="348410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6188688" y="85725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0558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Rectangle 103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75" name="Rectangle 7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7" name="Rectangle 7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28" name="Picture 4" descr="https://lh3.googleusercontent.com/DrOV0bpI872PZcW2MgPwyzxaufpzdEDgdFuDZ-rqe8CUOrzCrQnrymgKToIZo4I-V3bQWoUa0sFxNlDUgiLnzWrGTX6da6lwp1VKqjnC_iT_CY2wXyzYNh2DQsemgVlhsr-hg9Li1JQ"/>
          <p:cNvPicPr>
            <a:picLocks noGrp="1" noChangeAspect="1" noChangeArrowheads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0" y="10"/>
            <a:ext cx="6094799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20464" y="365760"/>
            <a:ext cx="4534047" cy="1325562"/>
          </a:xfrm>
        </p:spPr>
        <p:txBody>
          <a:bodyPr vert="horz" lIns="91440" tIns="27432" rIns="91440" bIns="45720" rtlCol="0" anchor="b">
            <a:normAutofit/>
          </a:bodyPr>
          <a:lstStyle/>
          <a:p>
            <a:r>
              <a:rPr lang="en-US" dirty="0"/>
              <a:t>Get your own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6420463" y="1828800"/>
            <a:ext cx="4572002" cy="435133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b="1" dirty="0"/>
              <a:t>Hardware ~ around $</a:t>
            </a:r>
            <a:r>
              <a:rPr lang="en-US" b="1" dirty="0" smtClean="0"/>
              <a:t>20</a:t>
            </a:r>
            <a:endParaRPr lang="en-US" dirty="0"/>
          </a:p>
          <a:p>
            <a:pPr lvl="1"/>
            <a:r>
              <a:rPr lang="en-US" dirty="0" err="1" smtClean="0"/>
              <a:t>Diymall</a:t>
            </a:r>
            <a:r>
              <a:rPr lang="en-US" dirty="0" smtClean="0"/>
              <a:t> </a:t>
            </a:r>
            <a:r>
              <a:rPr lang="en-US" dirty="0"/>
              <a:t>UNO R3 Beginner Learning Kit for Arduino Starter Kits LED Set Xmas Gift Experiment </a:t>
            </a:r>
            <a:r>
              <a:rPr lang="en-US" i="1" dirty="0"/>
              <a:t>by DIYmall </a:t>
            </a:r>
          </a:p>
          <a:p>
            <a:pPr lvl="1"/>
            <a:r>
              <a:rPr lang="en-US" b="1" u="sng" dirty="0">
                <a:hlinkClick r:id="rId3"/>
              </a:rPr>
              <a:t>https://amzn.com/B017SCDJ64</a:t>
            </a:r>
            <a:r>
              <a:rPr lang="en-US" b="1" dirty="0">
                <a:hlinkClick r:id="rId3"/>
              </a:rPr>
              <a:t/>
            </a:r>
            <a:br>
              <a:rPr lang="en-US" b="1" dirty="0">
                <a:hlinkClick r:id="rId3"/>
              </a:rPr>
            </a:br>
            <a:r>
              <a:rPr lang="en-US" b="1" dirty="0">
                <a:hlinkClick r:id="rId3"/>
              </a:rPr>
              <a:t/>
            </a:r>
            <a:br>
              <a:rPr lang="en-US" b="1" dirty="0">
                <a:hlinkClick r:id="rId3"/>
              </a:rPr>
            </a:br>
            <a:endParaRPr lang="en-US" dirty="0"/>
          </a:p>
          <a:p>
            <a:r>
              <a:rPr lang="en-US" b="1" dirty="0"/>
              <a:t>Software ~ free</a:t>
            </a:r>
            <a:endParaRPr lang="en-US" dirty="0"/>
          </a:p>
          <a:p>
            <a:pPr lvl="1"/>
            <a:r>
              <a:rPr lang="en-US" dirty="0"/>
              <a:t>Download at </a:t>
            </a:r>
            <a:r>
              <a:rPr lang="en-US" b="1" u="sng" dirty="0">
                <a:hlinkClick r:id="rId4"/>
              </a:rPr>
              <a:t>arduino.cc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93274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Blink Example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39580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Blink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Hardware</a:t>
            </a:r>
          </a:p>
          <a:p>
            <a:pPr lvl="1"/>
            <a:r>
              <a:rPr lang="en-US" dirty="0" smtClean="0"/>
              <a:t>Arduino board</a:t>
            </a:r>
          </a:p>
          <a:p>
            <a:pPr lvl="1"/>
            <a:r>
              <a:rPr lang="en-US" dirty="0" smtClean="0"/>
              <a:t>Bread board</a:t>
            </a:r>
          </a:p>
          <a:p>
            <a:pPr lvl="1"/>
            <a:r>
              <a:rPr lang="en-US" dirty="0" smtClean="0"/>
              <a:t>2 male-male wires (color doesn’t matter)</a:t>
            </a:r>
          </a:p>
          <a:p>
            <a:pPr lvl="1"/>
            <a:r>
              <a:rPr lang="en-US" dirty="0" smtClean="0"/>
              <a:t>1 LED (color doesn’t matter)</a:t>
            </a:r>
          </a:p>
          <a:p>
            <a:pPr lvl="1"/>
            <a:endParaRPr lang="en-US" dirty="0"/>
          </a:p>
          <a:p>
            <a:r>
              <a:rPr lang="en-US" dirty="0" smtClean="0"/>
              <a:t>Software</a:t>
            </a:r>
            <a:endParaRPr lang="en-US" dirty="0"/>
          </a:p>
          <a:p>
            <a:pPr lvl="1"/>
            <a:r>
              <a:rPr lang="en-US" dirty="0"/>
              <a:t>Launch the Arduino IDE</a:t>
            </a:r>
          </a:p>
          <a:p>
            <a:pPr lvl="1"/>
            <a:r>
              <a:rPr lang="en-US" dirty="0"/>
              <a:t>Select your board</a:t>
            </a:r>
          </a:p>
          <a:p>
            <a:pPr lvl="1"/>
            <a:r>
              <a:rPr lang="en-US" dirty="0"/>
              <a:t>Select your serial </a:t>
            </a:r>
            <a:r>
              <a:rPr lang="en-US" dirty="0" smtClean="0"/>
              <a:t>port (don’t forget this!)</a:t>
            </a:r>
            <a:endParaRPr lang="en-US" dirty="0"/>
          </a:p>
          <a:p>
            <a:pPr lvl="1"/>
            <a:r>
              <a:rPr lang="en-US" dirty="0"/>
              <a:t>Open the </a:t>
            </a:r>
            <a:r>
              <a:rPr lang="en-US" dirty="0" smtClean="0"/>
              <a:t>example Basics </a:t>
            </a:r>
            <a:r>
              <a:rPr lang="en-US" dirty="0" smtClean="0">
                <a:sym typeface="Wingdings"/>
              </a:rPr>
              <a:t> Blink</a:t>
            </a:r>
            <a:endParaRPr lang="en-US" dirty="0"/>
          </a:p>
          <a:p>
            <a:pPr lvl="1"/>
            <a:r>
              <a:rPr lang="en-US" dirty="0"/>
              <a:t>Upload the </a:t>
            </a:r>
            <a:r>
              <a:rPr lang="en-US" dirty="0" smtClean="0"/>
              <a:t>program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329866" y="659567"/>
            <a:ext cx="4624646" cy="5790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1147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261872" y="-129503"/>
            <a:ext cx="9692640" cy="1428929"/>
          </a:xfrm>
        </p:spPr>
        <p:txBody>
          <a:bodyPr/>
          <a:lstStyle/>
          <a:p>
            <a:r>
              <a:rPr lang="en-US" dirty="0" smtClean="0"/>
              <a:t>Play with the Code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1261872" y="1436904"/>
            <a:ext cx="8595360" cy="2590806"/>
          </a:xfrm>
        </p:spPr>
        <p:txBody>
          <a:bodyPr>
            <a:normAutofit/>
          </a:bodyPr>
          <a:lstStyle/>
          <a:p>
            <a:pPr marL="457200" indent="-457200" fontAlgn="base">
              <a:buFont typeface="+mj-lt"/>
              <a:buAutoNum type="arabicPeriod"/>
            </a:pPr>
            <a:r>
              <a:rPr lang="en-US" dirty="0" smtClean="0"/>
              <a:t>What does </a:t>
            </a:r>
            <a:r>
              <a:rPr lang="en-US" b="1" dirty="0" err="1" smtClean="0">
                <a:latin typeface="Courier" charset="0"/>
                <a:ea typeface="Courier" charset="0"/>
                <a:cs typeface="Courier" charset="0"/>
              </a:rPr>
              <a:t>digitalWrite</a:t>
            </a:r>
            <a:r>
              <a:rPr lang="en-US" dirty="0" smtClean="0"/>
              <a:t> do? 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delay</a:t>
            </a:r>
            <a:r>
              <a:rPr lang="en-US" dirty="0" smtClean="0"/>
              <a:t>? </a:t>
            </a:r>
          </a:p>
          <a:p>
            <a:pPr marL="457200" indent="-457200" fontAlgn="base">
              <a:buFont typeface="+mj-lt"/>
              <a:buAutoNum type="arabicPeriod"/>
            </a:pPr>
            <a:r>
              <a:rPr lang="en-US" dirty="0" smtClean="0"/>
              <a:t>What happens if you put 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//</a:t>
            </a:r>
            <a:r>
              <a:rPr lang="en-US" dirty="0" smtClean="0"/>
              <a:t> (forward slash, forward slash) in front of a line of code?</a:t>
            </a:r>
          </a:p>
          <a:p>
            <a:pPr marL="457200" indent="-457200" fontAlgn="base">
              <a:buFont typeface="+mj-lt"/>
              <a:buAutoNum type="arabicPeriod"/>
            </a:pPr>
            <a:r>
              <a:rPr lang="en-US" dirty="0"/>
              <a:t>What happens if you change 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pinMode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(LED_BUILTIN, OUTPUT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)</a:t>
            </a:r>
            <a:r>
              <a:rPr lang="en-US" dirty="0" smtClean="0"/>
              <a:t> </a:t>
            </a:r>
            <a:r>
              <a:rPr lang="en-US" dirty="0"/>
              <a:t>to say </a:t>
            </a:r>
            <a:r>
              <a:rPr lang="en-US" b="1" dirty="0" err="1" smtClean="0">
                <a:latin typeface="Courier" charset="0"/>
                <a:ea typeface="Courier" charset="0"/>
                <a:cs typeface="Courier" charset="0"/>
              </a:rPr>
              <a:t>pinMode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(13,OUTPUT)</a:t>
            </a:r>
            <a:r>
              <a:rPr lang="en-US" dirty="0" smtClean="0"/>
              <a:t>? </a:t>
            </a:r>
            <a:r>
              <a:rPr lang="en-US" dirty="0"/>
              <a:t>What about </a:t>
            </a:r>
            <a:r>
              <a:rPr lang="en-US" b="1" dirty="0" err="1" smtClean="0">
                <a:latin typeface="Courier" charset="0"/>
                <a:ea typeface="Courier" charset="0"/>
                <a:cs typeface="Courier" charset="0"/>
              </a:rPr>
              <a:t>pinMode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(9,OUTPUT)</a:t>
            </a:r>
            <a:r>
              <a:rPr lang="en-US" dirty="0" smtClean="0"/>
              <a:t>?</a:t>
            </a:r>
          </a:p>
          <a:p>
            <a:pPr marL="457200" indent="-457200" fontAlgn="base">
              <a:buFont typeface="+mj-lt"/>
              <a:buAutoNum type="arabicPeriod"/>
            </a:pPr>
            <a:r>
              <a:rPr lang="en-US" dirty="0" smtClean="0"/>
              <a:t>Can you make the LED blink using pin 9?</a:t>
            </a:r>
            <a:endParaRPr lang="en-US" dirty="0"/>
          </a:p>
          <a:p>
            <a:pPr marL="457200" indent="-457200" fontAlgn="base">
              <a:buFont typeface="+mj-lt"/>
              <a:buAutoNum type="arabicPeriod"/>
            </a:pPr>
            <a:endParaRPr lang="en-US" b="1" dirty="0" smtClean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0" name="Title 7"/>
          <p:cNvSpPr txBox="1">
            <a:spLocks/>
          </p:cNvSpPr>
          <p:nvPr/>
        </p:nvSpPr>
        <p:spPr>
          <a:xfrm>
            <a:off x="1261872" y="3386588"/>
            <a:ext cx="9692640" cy="1428929"/>
          </a:xfrm>
          <a:prstGeom prst="rect">
            <a:avLst/>
          </a:prstGeom>
        </p:spPr>
        <p:txBody>
          <a:bodyPr vert="horz" lIns="91440" tIns="27432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spc="-5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Challenges</a:t>
            </a:r>
            <a:endParaRPr lang="en-US" dirty="0"/>
          </a:p>
        </p:txBody>
      </p:sp>
      <p:sp>
        <p:nvSpPr>
          <p:cNvPr id="11" name="Content Placeholder 8"/>
          <p:cNvSpPr txBox="1">
            <a:spLocks/>
          </p:cNvSpPr>
          <p:nvPr/>
        </p:nvSpPr>
        <p:spPr>
          <a:xfrm>
            <a:off x="1261872" y="4952995"/>
            <a:ext cx="8595360" cy="14804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spc="1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en-US" dirty="0" smtClean="0"/>
              <a:t>Make your program light up multiple LEDs at the </a:t>
            </a:r>
            <a:r>
              <a:rPr lang="en-US" u="sng" dirty="0" smtClean="0"/>
              <a:t>same</a:t>
            </a:r>
            <a:r>
              <a:rPr lang="en-US" dirty="0" smtClean="0"/>
              <a:t> time.</a:t>
            </a:r>
          </a:p>
          <a:p>
            <a:pPr fontAlgn="base"/>
            <a:r>
              <a:rPr lang="en-US" dirty="0" smtClean="0"/>
              <a:t>Make your program light up multiple LEDs at </a:t>
            </a:r>
            <a:r>
              <a:rPr lang="en-US" u="sng" dirty="0" smtClean="0"/>
              <a:t>different</a:t>
            </a:r>
            <a:r>
              <a:rPr lang="en-US" dirty="0" smtClean="0"/>
              <a:t> times.</a:t>
            </a:r>
          </a:p>
          <a:p>
            <a:pPr fontAlgn="base"/>
            <a:r>
              <a:rPr lang="en-US" dirty="0" smtClean="0"/>
              <a:t>Make your program light up to the tune of “Jingle Bells”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5499201"/>
      </p:ext>
    </p:extLst>
  </p:cSld>
  <p:clrMapOvr>
    <a:masterClrMapping/>
  </p:clrMapOvr>
</p:sld>
</file>

<file path=ppt/theme/theme1.xml><?xml version="1.0" encoding="utf-8"?>
<a:theme xmlns:a="http://schemas.openxmlformats.org/drawingml/2006/main" name="View">
  <a:themeElements>
    <a:clrScheme name="View">
      <a:dk1>
        <a:sysClr val="windowText" lastClr="000000"/>
      </a:dk1>
      <a:lt1>
        <a:sysClr val="window" lastClr="FFFFFF"/>
      </a:lt1>
      <a:dk2>
        <a:srgbClr val="666666"/>
      </a:dk2>
      <a:lt2>
        <a:srgbClr val="D2D2D2"/>
      </a:lt2>
      <a:accent1>
        <a:srgbClr val="FF388C"/>
      </a:accent1>
      <a:accent2>
        <a:srgbClr val="D70D5E"/>
      </a:accent2>
      <a:accent3>
        <a:srgbClr val="98037E"/>
      </a:accent3>
      <a:accent4>
        <a:srgbClr val="68027D"/>
      </a:accent4>
      <a:accent5>
        <a:srgbClr val="095ACA"/>
      </a:accent5>
      <a:accent6>
        <a:srgbClr val="063597"/>
      </a:accent6>
      <a:hlink>
        <a:srgbClr val="17BBFD"/>
      </a:hlink>
      <a:folHlink>
        <a:srgbClr val="FF79C2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3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23C5FE65-18CC-4A65-9EBC-B05E331504E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View</Template>
  <TotalTime>72</TotalTime>
  <Words>471</Words>
  <Application>Microsoft Macintosh PowerPoint</Application>
  <PresentationFormat>Widescreen</PresentationFormat>
  <Paragraphs>85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Calibri</vt:lpstr>
      <vt:lpstr>Century Schoolbook</vt:lpstr>
      <vt:lpstr>Courier</vt:lpstr>
      <vt:lpstr>Wingdings</vt:lpstr>
      <vt:lpstr>Wingdings 2</vt:lpstr>
      <vt:lpstr>Arial</vt:lpstr>
      <vt:lpstr>View</vt:lpstr>
      <vt:lpstr>Introduction to Arduinos</vt:lpstr>
      <vt:lpstr>Learning Goals</vt:lpstr>
      <vt:lpstr>What is an Embedded System?</vt:lpstr>
      <vt:lpstr>What is an Arduino?</vt:lpstr>
      <vt:lpstr>PowerPoint Presentation</vt:lpstr>
      <vt:lpstr>Get your own</vt:lpstr>
      <vt:lpstr>Blink Example</vt:lpstr>
      <vt:lpstr>Example: Blink</vt:lpstr>
      <vt:lpstr>Play with the Code</vt:lpstr>
      <vt:lpstr>Resistors</vt:lpstr>
      <vt:lpstr>Resistor Color Code</vt:lpstr>
      <vt:lpstr>Fade Example</vt:lpstr>
      <vt:lpstr>Example: Fade</vt:lpstr>
      <vt:lpstr>Play with the Code</vt:lpstr>
    </vt:vector>
  </TitlesOfParts>
  <Company/>
  <LinksUpToDate>false</LinksUpToDate>
  <SharedDoc>false</SharedDoc>
  <HyperlinksChanged>false</HyperlinksChanged>
  <AppVersion>15.0035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Arduinos</dc:title>
  <dc:creator>Hess, Crystal</dc:creator>
  <cp:lastModifiedBy>Hess, Crystal</cp:lastModifiedBy>
  <cp:revision>15</cp:revision>
  <dcterms:created xsi:type="dcterms:W3CDTF">2017-07-25T19:47:15Z</dcterms:created>
  <dcterms:modified xsi:type="dcterms:W3CDTF">2017-07-27T05:28:12Z</dcterms:modified>
</cp:coreProperties>
</file>